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59" r:id="rId6"/>
    <p:sldId id="261" r:id="rId7"/>
    <p:sldId id="272" r:id="rId8"/>
    <p:sldId id="262" r:id="rId9"/>
    <p:sldId id="263" r:id="rId10"/>
    <p:sldId id="264" r:id="rId11"/>
    <p:sldId id="265" r:id="rId12"/>
    <p:sldId id="266" r:id="rId13"/>
    <p:sldId id="267" r:id="rId14"/>
    <p:sldId id="268" r:id="rId15"/>
    <p:sldId id="269" r:id="rId16"/>
    <p:sldId id="270" r:id="rId17"/>
    <p:sldId id="271"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3" d="100"/>
          <a:sy n="53" d="100"/>
        </p:scale>
        <p:origin x="1416"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9/25/2022</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9/25/2022</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9/25/2022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9/25/2022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9/25/2022</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9/25/2022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9/25/2022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9/25/2022</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9/25/2022</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4.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slide" Target="slide13.xml"/><Relationship Id="rId2" Type="http://schemas.openxmlformats.org/officeDocument/2006/relationships/slide" Target="slide3.xml"/><Relationship Id="rId16"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5" Type="http://schemas.openxmlformats.org/officeDocument/2006/relationships/slide" Target="slide17.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49927" y="2177185"/>
            <a:ext cx="9448800" cy="1825096"/>
          </a:xfrm>
        </p:spPr>
        <p:txBody>
          <a:bodyPr>
            <a:normAutofit fontScale="90000"/>
          </a:bodyPr>
          <a:lstStyle/>
          <a:p>
            <a:r>
              <a:rPr lang="es-ES" dirty="0" smtClean="0"/>
              <a:t>Electricidad </a:t>
            </a:r>
            <a:r>
              <a:rPr lang="es-ES" dirty="0" smtClean="0"/>
              <a:t>Básica</a:t>
            </a:r>
            <a:br>
              <a:rPr lang="es-ES" dirty="0" smtClean="0"/>
            </a:br>
            <a:r>
              <a:rPr lang="es-ES" dirty="0"/>
              <a:t/>
            </a:r>
            <a:br>
              <a:rPr lang="es-ES" dirty="0"/>
            </a:br>
            <a:r>
              <a:rPr lang="es-ES" dirty="0" smtClean="0"/>
              <a:t>MÓDULO I – parte a</a:t>
            </a:r>
            <a:endParaRPr lang="es-ES" dirty="0"/>
          </a:p>
        </p:txBody>
      </p:sp>
      <p:sp>
        <p:nvSpPr>
          <p:cNvPr id="3" name="Subtítulo 2"/>
          <p:cNvSpPr>
            <a:spLocks noGrp="1"/>
          </p:cNvSpPr>
          <p:nvPr>
            <p:ph type="subTitle" idx="1"/>
          </p:nvPr>
        </p:nvSpPr>
        <p:spPr>
          <a:xfrm>
            <a:off x="1371600" y="4571929"/>
            <a:ext cx="9448800" cy="685800"/>
          </a:xfrm>
        </p:spPr>
        <p:txBody>
          <a:bodyPr/>
          <a:lstStyle/>
          <a:p>
            <a:r>
              <a:rPr lang="es-ES" dirty="0" smtClean="0"/>
              <a:t>Realizado por: Joannys González</a:t>
            </a:r>
            <a:endParaRPr lang="es-ES" dirty="0"/>
          </a:p>
        </p:txBody>
      </p:sp>
      <p:pic>
        <p:nvPicPr>
          <p:cNvPr id="15364" name="Picture 4" descr="Imágenes de Bombilla | Vectores, fotos de stock y PSD gratui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5455" y="1385384"/>
            <a:ext cx="3186545" cy="3186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83296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06500" y="228129"/>
            <a:ext cx="8610600" cy="1293028"/>
          </a:xfrm>
        </p:spPr>
        <p:txBody>
          <a:bodyPr/>
          <a:lstStyle/>
          <a:p>
            <a:r>
              <a:rPr lang="es-ES" dirty="0" smtClean="0"/>
              <a:t>Contenido</a:t>
            </a:r>
            <a:endParaRPr lang="es-ES" dirty="0"/>
          </a:p>
        </p:txBody>
      </p:sp>
      <p:sp>
        <p:nvSpPr>
          <p:cNvPr id="3" name="Rectángulo 2"/>
          <p:cNvSpPr/>
          <p:nvPr/>
        </p:nvSpPr>
        <p:spPr>
          <a:xfrm>
            <a:off x="763524" y="1521157"/>
            <a:ext cx="8663214" cy="5078313"/>
          </a:xfrm>
          <a:prstGeom prst="rect">
            <a:avLst/>
          </a:prstGeom>
        </p:spPr>
        <p:txBody>
          <a:bodyPr wrap="square">
            <a:spAutoFit/>
          </a:bodyPr>
          <a:lstStyle/>
          <a:p>
            <a:pPr algn="just"/>
            <a:r>
              <a:rPr lang="es-ES" b="1" dirty="0" smtClean="0">
                <a:solidFill>
                  <a:srgbClr val="000000"/>
                </a:solidFill>
                <a:latin typeface="+mj-lt"/>
              </a:rPr>
              <a:t>TEMA I: </a:t>
            </a:r>
            <a:r>
              <a:rPr lang="es-ES" b="1" dirty="0" smtClean="0">
                <a:latin typeface="+mj-lt"/>
              </a:rPr>
              <a:t>LA ELECTRICIDAD Y LA ENERGÍA</a:t>
            </a:r>
          </a:p>
          <a:p>
            <a:pPr algn="just"/>
            <a:endParaRPr lang="es-ES" b="1" dirty="0" smtClean="0">
              <a:latin typeface="+mj-lt"/>
              <a:hlinkClick r:id="rId2" action="ppaction://hlinksldjump"/>
            </a:endParaRPr>
          </a:p>
          <a:p>
            <a:pPr algn="just"/>
            <a:r>
              <a:rPr lang="es-ES" b="1" dirty="0" smtClean="0">
                <a:solidFill>
                  <a:srgbClr val="000000"/>
                </a:solidFill>
                <a:hlinkClick r:id="rId2" action="ppaction://hlinksldjump"/>
              </a:rPr>
              <a:t>1.1</a:t>
            </a:r>
            <a:r>
              <a:rPr lang="es-ES" dirty="0" smtClean="0">
                <a:solidFill>
                  <a:srgbClr val="000000"/>
                </a:solidFill>
                <a:latin typeface="YACgEcnJpjs 0"/>
                <a:hlinkClick r:id="rId2" action="ppaction://hlinksldjump"/>
              </a:rPr>
              <a:t> </a:t>
            </a:r>
            <a:r>
              <a:rPr lang="es-ES" dirty="0" smtClean="0">
                <a:hlinkClick r:id="rId2" action="ppaction://hlinksldjump"/>
              </a:rPr>
              <a:t>Introducción </a:t>
            </a:r>
            <a:r>
              <a:rPr lang="es-ES" dirty="0">
                <a:hlinkClick r:id="rId2" action="ppaction://hlinksldjump"/>
              </a:rPr>
              <a:t>a la Electricidad </a:t>
            </a:r>
            <a:endParaRPr lang="es-ES" dirty="0" smtClean="0"/>
          </a:p>
          <a:p>
            <a:pPr algn="just"/>
            <a:r>
              <a:rPr lang="es-ES" dirty="0"/>
              <a:t>	</a:t>
            </a:r>
            <a:r>
              <a:rPr lang="es-ES" b="1" dirty="0" smtClean="0">
                <a:hlinkClick r:id="rId3" action="ppaction://hlinksldjump"/>
              </a:rPr>
              <a:t>1.1.2</a:t>
            </a:r>
            <a:r>
              <a:rPr lang="es-ES" dirty="0" smtClean="0">
                <a:hlinkClick r:id="rId3" action="ppaction://hlinksldjump"/>
              </a:rPr>
              <a:t> ¿Qué es la Energía?</a:t>
            </a:r>
            <a:endParaRPr lang="es-ES" dirty="0" smtClean="0"/>
          </a:p>
          <a:p>
            <a:pPr algn="just"/>
            <a:r>
              <a:rPr lang="es-ES" dirty="0">
                <a:hlinkClick r:id="rId4" action="ppaction://hlinksldjump"/>
              </a:rPr>
              <a:t>	</a:t>
            </a:r>
            <a:r>
              <a:rPr lang="es-ES" b="1" dirty="0" smtClean="0">
                <a:hlinkClick r:id="rId4" action="ppaction://hlinksldjump"/>
              </a:rPr>
              <a:t>1.1.3 </a:t>
            </a:r>
            <a:r>
              <a:rPr lang="es-ES" dirty="0" smtClean="0">
                <a:hlinkClick r:id="rId4" action="ppaction://hlinksldjump"/>
              </a:rPr>
              <a:t> Tipos de energía </a:t>
            </a:r>
            <a:endParaRPr lang="es-ES" dirty="0" smtClean="0"/>
          </a:p>
          <a:p>
            <a:pPr algn="just"/>
            <a:r>
              <a:rPr lang="es-ES" b="1" dirty="0" smtClean="0">
                <a:hlinkClick r:id="rId5" action="ppaction://hlinksldjump"/>
              </a:rPr>
              <a:t>1.2 </a:t>
            </a:r>
            <a:r>
              <a:rPr lang="es-ES" dirty="0" smtClean="0">
                <a:hlinkClick r:id="rId5" action="ppaction://hlinksldjump"/>
              </a:rPr>
              <a:t>Importancia </a:t>
            </a:r>
            <a:r>
              <a:rPr lang="es-ES" dirty="0">
                <a:hlinkClick r:id="rId5" action="ppaction://hlinksldjump"/>
              </a:rPr>
              <a:t>de la Electricidad </a:t>
            </a:r>
            <a:endParaRPr lang="es-ES" dirty="0" smtClean="0"/>
          </a:p>
          <a:p>
            <a:pPr algn="just"/>
            <a:r>
              <a:rPr lang="es-ES" dirty="0" smtClean="0">
                <a:hlinkClick r:id="rId6" action="ppaction://hlinksldjump"/>
              </a:rPr>
              <a:t>1.3 Aplicaciones de la Electricidad</a:t>
            </a:r>
            <a:endParaRPr lang="es-ES" dirty="0" smtClean="0"/>
          </a:p>
          <a:p>
            <a:pPr algn="just"/>
            <a:r>
              <a:rPr lang="es-ES" dirty="0"/>
              <a:t> </a:t>
            </a:r>
            <a:r>
              <a:rPr lang="es-ES" dirty="0" smtClean="0"/>
              <a:t>	</a:t>
            </a:r>
            <a:r>
              <a:rPr lang="es-ES" b="1" dirty="0" smtClean="0">
                <a:hlinkClick r:id="rId7" action="ppaction://hlinksldjump"/>
              </a:rPr>
              <a:t>1.3.1</a:t>
            </a:r>
            <a:r>
              <a:rPr lang="es-ES" dirty="0" smtClean="0">
                <a:hlinkClick r:id="rId7" action="ppaction://hlinksldjump"/>
              </a:rPr>
              <a:t> ¿ Qué es la electricidad?</a:t>
            </a:r>
            <a:endParaRPr lang="es-ES" dirty="0" smtClean="0"/>
          </a:p>
          <a:p>
            <a:pPr algn="just"/>
            <a:r>
              <a:rPr lang="es-ES" dirty="0" smtClean="0"/>
              <a:t>	</a:t>
            </a:r>
            <a:r>
              <a:rPr lang="es-ES" b="1" dirty="0" smtClean="0">
                <a:hlinkClick r:id="rId8" action="ppaction://hlinksldjump"/>
              </a:rPr>
              <a:t>1.3.2</a:t>
            </a:r>
            <a:r>
              <a:rPr lang="es-ES" dirty="0" smtClean="0">
                <a:hlinkClick r:id="rId8" action="ppaction://hlinksldjump"/>
              </a:rPr>
              <a:t> ¿Qué es el Átomo?</a:t>
            </a:r>
            <a:endParaRPr lang="es-ES" dirty="0" smtClean="0"/>
          </a:p>
          <a:p>
            <a:pPr algn="just"/>
            <a:r>
              <a:rPr lang="es-ES" dirty="0" smtClean="0"/>
              <a:t>   	</a:t>
            </a:r>
            <a:r>
              <a:rPr lang="es-ES" b="1" dirty="0" smtClean="0">
                <a:hlinkClick r:id="rId9" action="ppaction://hlinksldjump"/>
              </a:rPr>
              <a:t>1.3.3</a:t>
            </a:r>
            <a:r>
              <a:rPr lang="es-ES" dirty="0" smtClean="0">
                <a:hlinkClick r:id="rId9" action="ppaction://hlinksldjump"/>
              </a:rPr>
              <a:t> Datos adicionales del Átomo</a:t>
            </a:r>
            <a:endParaRPr lang="es-ES" dirty="0" smtClean="0"/>
          </a:p>
          <a:p>
            <a:pPr algn="just"/>
            <a:r>
              <a:rPr lang="es-ES" b="1" dirty="0" smtClean="0">
                <a:hlinkClick r:id="rId10" action="ppaction://hlinksldjump"/>
              </a:rPr>
              <a:t>1.4</a:t>
            </a:r>
            <a:r>
              <a:rPr lang="es-ES" dirty="0" smtClean="0">
                <a:hlinkClick r:id="rId10" action="ppaction://hlinksldjump"/>
              </a:rPr>
              <a:t> Conductores y Aislantes</a:t>
            </a:r>
            <a:endParaRPr lang="es-ES" dirty="0" smtClean="0"/>
          </a:p>
          <a:p>
            <a:pPr algn="just"/>
            <a:r>
              <a:rPr lang="es-ES" b="1" dirty="0" smtClean="0">
                <a:hlinkClick r:id="rId11" action="ppaction://hlinksldjump"/>
              </a:rPr>
              <a:t>1.5 </a:t>
            </a:r>
            <a:r>
              <a:rPr lang="es-ES" dirty="0" smtClean="0">
                <a:hlinkClick r:id="rId11" action="ppaction://hlinksldjump"/>
              </a:rPr>
              <a:t>Origen de la Electricidad</a:t>
            </a:r>
            <a:endParaRPr lang="es-ES" dirty="0" smtClean="0"/>
          </a:p>
          <a:p>
            <a:pPr algn="just"/>
            <a:r>
              <a:rPr lang="es-ES" dirty="0"/>
              <a:t>	</a:t>
            </a:r>
            <a:r>
              <a:rPr lang="es-ES" b="1" dirty="0" smtClean="0">
                <a:hlinkClick r:id="rId12" action="ppaction://hlinksldjump"/>
              </a:rPr>
              <a:t>1.5.1</a:t>
            </a:r>
            <a:r>
              <a:rPr lang="es-ES" dirty="0" smtClean="0">
                <a:hlinkClick r:id="rId12" action="ppaction://hlinksldjump"/>
              </a:rPr>
              <a:t> Electricidad Estática</a:t>
            </a:r>
            <a:endParaRPr lang="es-ES" dirty="0" smtClean="0"/>
          </a:p>
          <a:p>
            <a:pPr algn="just"/>
            <a:r>
              <a:rPr lang="es-ES" dirty="0"/>
              <a:t>	</a:t>
            </a:r>
            <a:r>
              <a:rPr lang="es-ES" dirty="0" smtClean="0"/>
              <a:t>	</a:t>
            </a:r>
            <a:r>
              <a:rPr lang="es-ES" dirty="0" smtClean="0">
                <a:hlinkClick r:id="rId13" action="ppaction://hlinksldjump"/>
              </a:rPr>
              <a:t>1.5.1.1 Ejemplo</a:t>
            </a:r>
            <a:endParaRPr lang="es-ES" dirty="0" smtClean="0"/>
          </a:p>
          <a:p>
            <a:pPr algn="just"/>
            <a:r>
              <a:rPr lang="es-ES" dirty="0"/>
              <a:t>	</a:t>
            </a:r>
            <a:r>
              <a:rPr lang="es-ES" dirty="0" smtClean="0"/>
              <a:t>	</a:t>
            </a:r>
            <a:r>
              <a:rPr lang="es-ES" b="1" dirty="0" smtClean="0">
                <a:hlinkClick r:id="rId14" action="ppaction://hlinksldjump"/>
              </a:rPr>
              <a:t>1.5.1.2</a:t>
            </a:r>
            <a:r>
              <a:rPr lang="es-ES" dirty="0" smtClean="0">
                <a:hlinkClick r:id="rId14" action="ppaction://hlinksldjump"/>
              </a:rPr>
              <a:t> Formas de Electrificación de un cuerpo</a:t>
            </a:r>
            <a:endParaRPr lang="es-ES" dirty="0" smtClean="0"/>
          </a:p>
          <a:p>
            <a:pPr algn="just"/>
            <a:r>
              <a:rPr lang="es-ES" b="1" dirty="0" smtClean="0">
                <a:hlinkClick r:id="rId15" action="ppaction://hlinksldjump"/>
              </a:rPr>
              <a:t>1.6</a:t>
            </a:r>
            <a:r>
              <a:rPr lang="es-ES" dirty="0" smtClean="0">
                <a:hlinkClick r:id="rId15" action="ppaction://hlinksldjump"/>
              </a:rPr>
              <a:t> ¿Qué es corriente eléctrica?</a:t>
            </a:r>
            <a:endParaRPr lang="es-ES" dirty="0" smtClean="0"/>
          </a:p>
          <a:p>
            <a:pPr algn="just"/>
            <a:endParaRPr lang="es-ES" dirty="0" smtClean="0"/>
          </a:p>
          <a:p>
            <a:pPr algn="just"/>
            <a:endParaRPr lang="es-ES" dirty="0" smtClean="0"/>
          </a:p>
        </p:txBody>
      </p:sp>
      <p:pic>
        <p:nvPicPr>
          <p:cNvPr id="16386" name="Picture 2" descr="Electricidad - Wikipedia, la enciclopedia libr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37582" y="1521157"/>
            <a:ext cx="4436630" cy="3748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410964"/>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36913" y="917263"/>
            <a:ext cx="8610600" cy="1293028"/>
          </a:xfrm>
        </p:spPr>
        <p:txBody>
          <a:bodyPr/>
          <a:lstStyle/>
          <a:p>
            <a:r>
              <a:rPr lang="es-ES" dirty="0" smtClean="0"/>
              <a:t>Introducción a la electricidad</a:t>
            </a:r>
            <a:endParaRPr lang="es-ES" dirty="0"/>
          </a:p>
        </p:txBody>
      </p:sp>
      <p:sp>
        <p:nvSpPr>
          <p:cNvPr id="3" name="Rectángulo 2"/>
          <p:cNvSpPr/>
          <p:nvPr/>
        </p:nvSpPr>
        <p:spPr>
          <a:xfrm>
            <a:off x="516835" y="2378262"/>
            <a:ext cx="10230678" cy="646331"/>
          </a:xfrm>
          <a:prstGeom prst="rect">
            <a:avLst/>
          </a:prstGeom>
        </p:spPr>
        <p:txBody>
          <a:bodyPr wrap="square">
            <a:spAutoFit/>
          </a:bodyPr>
          <a:lstStyle/>
          <a:p>
            <a:endParaRPr lang="es-ES" dirty="0">
              <a:solidFill>
                <a:srgbClr val="000000"/>
              </a:solidFill>
            </a:endParaRPr>
          </a:p>
          <a:p>
            <a:endParaRPr lang="es-ES" dirty="0" smtClean="0">
              <a:solidFill>
                <a:srgbClr val="000000"/>
              </a:solidFill>
            </a:endParaRPr>
          </a:p>
        </p:txBody>
      </p:sp>
      <p:sp>
        <p:nvSpPr>
          <p:cNvPr id="4" name="Rectángulo 3"/>
          <p:cNvSpPr/>
          <p:nvPr/>
        </p:nvSpPr>
        <p:spPr>
          <a:xfrm>
            <a:off x="1288825" y="2562928"/>
            <a:ext cx="9458688" cy="923330"/>
          </a:xfrm>
          <a:prstGeom prst="rect">
            <a:avLst/>
          </a:prstGeom>
        </p:spPr>
        <p:txBody>
          <a:bodyPr wrap="square">
            <a:spAutoFit/>
          </a:bodyPr>
          <a:lstStyle/>
          <a:p>
            <a:pPr algn="just"/>
            <a:r>
              <a:rPr lang="es-ES" dirty="0" smtClean="0"/>
              <a:t>La electricidad es la forma de energía </a:t>
            </a:r>
            <a:r>
              <a:rPr lang="es-ES" dirty="0"/>
              <a:t>mas usada. </a:t>
            </a:r>
            <a:r>
              <a:rPr lang="es-ES" dirty="0" smtClean="0"/>
              <a:t>Esta es </a:t>
            </a:r>
            <a:r>
              <a:rPr lang="es-ES" dirty="0"/>
              <a:t>una de las Ciencias que ha transformado la historia de la humanidad y de la cual dependemos millones de habitantes en el planeta.</a:t>
            </a:r>
          </a:p>
        </p:txBody>
      </p:sp>
      <p:sp>
        <p:nvSpPr>
          <p:cNvPr id="5" name="Rectángulo 4"/>
          <p:cNvSpPr/>
          <p:nvPr/>
        </p:nvSpPr>
        <p:spPr>
          <a:xfrm>
            <a:off x="1288825" y="3839078"/>
            <a:ext cx="9458688" cy="2585323"/>
          </a:xfrm>
          <a:prstGeom prst="rect">
            <a:avLst/>
          </a:prstGeom>
        </p:spPr>
        <p:txBody>
          <a:bodyPr wrap="square">
            <a:spAutoFit/>
          </a:bodyPr>
          <a:lstStyle/>
          <a:p>
            <a:pPr marL="285750" indent="-285750" algn="just">
              <a:buFont typeface="Wingdings" panose="05000000000000000000" pitchFamily="2" charset="2"/>
              <a:buChar char="q"/>
            </a:pPr>
            <a:r>
              <a:rPr lang="es-ES" dirty="0" smtClean="0"/>
              <a:t>La </a:t>
            </a:r>
            <a:r>
              <a:rPr lang="es-ES" dirty="0"/>
              <a:t>Electricidad es la más flexible y versátil de todas las formas de energía ya que sus numerosas aplicaciones tanto caseras como industriales permiten facilitar la vida al mismo tiempo que la puede transformar en entretenida e interesante. </a:t>
            </a:r>
            <a:endParaRPr lang="es-ES" dirty="0" smtClean="0"/>
          </a:p>
          <a:p>
            <a:pPr marL="285750" indent="-285750" algn="just">
              <a:buFont typeface="Wingdings" panose="05000000000000000000" pitchFamily="2" charset="2"/>
              <a:buChar char="q"/>
            </a:pPr>
            <a:endParaRPr lang="es-ES" dirty="0" smtClean="0"/>
          </a:p>
          <a:p>
            <a:pPr marL="285750" indent="-285750" algn="just">
              <a:buFont typeface="Wingdings" panose="05000000000000000000" pitchFamily="2" charset="2"/>
              <a:buChar char="q"/>
            </a:pPr>
            <a:r>
              <a:rPr lang="es-ES" dirty="0" smtClean="0"/>
              <a:t>Sus </a:t>
            </a:r>
            <a:r>
              <a:rPr lang="es-ES" dirty="0"/>
              <a:t>múltiples funciones como en artefactos eléctricos y electrónicos, aplicaciones en el alumbrado residencial e industrial además de otras variedades de funciones como la calefacción, propulsión de motores y dispositivos electromecánicos, esto hace en realidad que la demanda en el uso de la electricidad crezca cada día más.</a:t>
            </a:r>
          </a:p>
        </p:txBody>
      </p:sp>
    </p:spTree>
    <p:extLst>
      <p:ext uri="{BB962C8B-B14F-4D97-AF65-F5344CB8AC3E}">
        <p14:creationId xmlns:p14="http://schemas.microsoft.com/office/powerpoint/2010/main" val="84258564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95600" y="473653"/>
            <a:ext cx="8610600" cy="1293028"/>
          </a:xfrm>
        </p:spPr>
        <p:txBody>
          <a:bodyPr/>
          <a:lstStyle/>
          <a:p>
            <a:r>
              <a:rPr lang="es-ES" dirty="0" smtClean="0"/>
              <a:t>¿Qué es la energía?</a:t>
            </a:r>
            <a:endParaRPr lang="es-ES" dirty="0"/>
          </a:p>
        </p:txBody>
      </p:sp>
      <p:sp>
        <p:nvSpPr>
          <p:cNvPr id="3" name="Rectángulo 2"/>
          <p:cNvSpPr/>
          <p:nvPr/>
        </p:nvSpPr>
        <p:spPr>
          <a:xfrm>
            <a:off x="420944" y="1617489"/>
            <a:ext cx="11237843" cy="2031325"/>
          </a:xfrm>
          <a:prstGeom prst="rect">
            <a:avLst/>
          </a:prstGeom>
        </p:spPr>
        <p:txBody>
          <a:bodyPr wrap="square">
            <a:spAutoFit/>
          </a:bodyPr>
          <a:lstStyle/>
          <a:p>
            <a:r>
              <a:rPr lang="es-ES" dirty="0" smtClean="0">
                <a:solidFill>
                  <a:srgbClr val="000000"/>
                </a:solidFill>
              </a:rPr>
              <a:t>Concepto: </a:t>
            </a:r>
          </a:p>
          <a:p>
            <a:pPr algn="just"/>
            <a:r>
              <a:rPr lang="es-ES" dirty="0"/>
              <a:t>En física, la energía se define como </a:t>
            </a:r>
            <a:r>
              <a:rPr lang="es-ES" b="1" dirty="0"/>
              <a:t>la capacidad para realizar un trabajo, es decir, para obrar, surgir o poner en movimiento</a:t>
            </a:r>
            <a:r>
              <a:rPr lang="es-ES" dirty="0"/>
              <a:t>. Absolutamente todos los </a:t>
            </a:r>
            <a:r>
              <a:rPr lang="es-ES" dirty="0" smtClean="0"/>
              <a:t>cuerpos</a:t>
            </a:r>
            <a:r>
              <a:rPr lang="es-ES" dirty="0"/>
              <a:t> </a:t>
            </a:r>
            <a:r>
              <a:rPr lang="es-ES" dirty="0" smtClean="0"/>
              <a:t>poseen </a:t>
            </a:r>
            <a:r>
              <a:rPr lang="es-ES" dirty="0"/>
              <a:t>una cantidad de energía determinada, relacionada con su estado de reposo, movimiento o vibración, por ejemplo, pero que se manifiesta de formas muy diferentes.</a:t>
            </a:r>
            <a:br>
              <a:rPr lang="es-ES" dirty="0"/>
            </a:br>
            <a:r>
              <a:rPr lang="es-ES" dirty="0"/>
              <a:t/>
            </a:r>
            <a:br>
              <a:rPr lang="es-ES" dirty="0"/>
            </a:br>
            <a:endParaRPr lang="es-ES" dirty="0">
              <a:solidFill>
                <a:srgbClr val="000000"/>
              </a:solidFill>
              <a:effectLst/>
            </a:endParaRPr>
          </a:p>
        </p:txBody>
      </p:sp>
      <p:pic>
        <p:nvPicPr>
          <p:cNvPr id="1028" name="Picture 4" descr="ENERGIA | Other - Quiziz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4980" y="3208901"/>
            <a:ext cx="8009772" cy="3649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305930"/>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4754" t="17171" r="3088" b="12383"/>
          <a:stretch/>
        </p:blipFill>
        <p:spPr>
          <a:xfrm>
            <a:off x="1255594" y="1299638"/>
            <a:ext cx="10126640" cy="5558362"/>
          </a:xfrm>
          <a:prstGeom prst="rect">
            <a:avLst/>
          </a:prstGeom>
        </p:spPr>
      </p:pic>
      <p:sp>
        <p:nvSpPr>
          <p:cNvPr id="4" name="Título 1"/>
          <p:cNvSpPr txBox="1">
            <a:spLocks/>
          </p:cNvSpPr>
          <p:nvPr/>
        </p:nvSpPr>
        <p:spPr>
          <a:xfrm>
            <a:off x="1817427" y="773903"/>
            <a:ext cx="8610600" cy="1293028"/>
          </a:xfrm>
          <a:prstGeom prst="rect">
            <a:avLst/>
          </a:prstGeom>
        </p:spPr>
        <p:txBody>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es-ES" dirty="0" smtClean="0"/>
              <a:t>Tipos de energía</a:t>
            </a:r>
            <a:endParaRPr lang="es-ES" dirty="0"/>
          </a:p>
        </p:txBody>
      </p:sp>
    </p:spTree>
    <p:extLst>
      <p:ext uri="{BB962C8B-B14F-4D97-AF65-F5344CB8AC3E}">
        <p14:creationId xmlns:p14="http://schemas.microsoft.com/office/powerpoint/2010/main" val="2477742123"/>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48609" y="989660"/>
            <a:ext cx="8610600" cy="1293028"/>
          </a:xfrm>
        </p:spPr>
        <p:txBody>
          <a:bodyPr>
            <a:normAutofit fontScale="90000"/>
          </a:bodyPr>
          <a:lstStyle/>
          <a:p>
            <a:r>
              <a:rPr lang="es-ES" dirty="0" smtClean="0"/>
              <a:t>Importancia </a:t>
            </a:r>
            <a:r>
              <a:rPr lang="es-ES" dirty="0"/>
              <a:t>de la Electricidad </a:t>
            </a:r>
            <a:br>
              <a:rPr lang="es-ES" dirty="0"/>
            </a:br>
            <a:endParaRPr lang="es-ES" dirty="0"/>
          </a:p>
        </p:txBody>
      </p:sp>
      <p:sp>
        <p:nvSpPr>
          <p:cNvPr id="3" name="Rectángulo 2"/>
          <p:cNvSpPr/>
          <p:nvPr/>
        </p:nvSpPr>
        <p:spPr>
          <a:xfrm>
            <a:off x="715616" y="2282688"/>
            <a:ext cx="10548731" cy="2031325"/>
          </a:xfrm>
          <a:prstGeom prst="rect">
            <a:avLst/>
          </a:prstGeom>
        </p:spPr>
        <p:txBody>
          <a:bodyPr wrap="square">
            <a:spAutoFit/>
          </a:bodyPr>
          <a:lstStyle/>
          <a:p>
            <a:pPr marL="342900" indent="-342900" algn="just">
              <a:buFont typeface="Wingdings" panose="05000000000000000000" pitchFamily="2" charset="2"/>
              <a:buChar char="q"/>
            </a:pPr>
            <a:r>
              <a:rPr lang="es-ES" dirty="0" smtClean="0"/>
              <a:t>La Energía Eléctrica puede convertirse rápida y eficazmente en cualquier otra forma de energía, tal como la térmica, la lumínica y la química. </a:t>
            </a:r>
          </a:p>
          <a:p>
            <a:pPr marL="342900" indent="-342900" algn="just">
              <a:buFont typeface="Wingdings" panose="05000000000000000000" pitchFamily="2" charset="2"/>
              <a:buChar char="q"/>
            </a:pPr>
            <a:endParaRPr lang="es-ES" dirty="0" smtClean="0"/>
          </a:p>
          <a:p>
            <a:pPr marL="342900" indent="-342900" algn="just">
              <a:buFont typeface="Wingdings" panose="05000000000000000000" pitchFamily="2" charset="2"/>
              <a:buChar char="q"/>
            </a:pPr>
            <a:r>
              <a:rPr lang="es-ES" dirty="0" smtClean="0"/>
              <a:t>Los numerosos usos y aplicaciones pueden conseguirse solo si se posee un conocimiento completo de las LEYES DE </a:t>
            </a:r>
            <a:r>
              <a:rPr lang="es-ES" b="1" dirty="0" smtClean="0"/>
              <a:t>LA CORRIENTE ELÉCTRICA</a:t>
            </a:r>
            <a:r>
              <a:rPr lang="es-ES" dirty="0" smtClean="0"/>
              <a:t>, sus relaciones con el electromagnetismo, así como la manera de producirla y de obtener efectos mecánicos y electroquímicos.</a:t>
            </a:r>
            <a:endParaRPr lang="es-ES" dirty="0"/>
          </a:p>
        </p:txBody>
      </p:sp>
      <p:pic>
        <p:nvPicPr>
          <p:cNvPr id="2050" name="Picture 2" descr="La Corriente Eléctrica Aprende Fac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548" y="4571735"/>
            <a:ext cx="3069533" cy="186364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incipio de Conservación de la Energía - Areacienci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401" y="4534320"/>
            <a:ext cx="5228277" cy="2323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005048"/>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Qué es la electricidad: aprende sobre electricidad básica | Aprende  Institute"/>
          <p:cNvPicPr>
            <a:picLocks noChangeAspect="1" noChangeArrowheads="1"/>
          </p:cNvPicPr>
          <p:nvPr/>
        </p:nvPicPr>
        <p:blipFill rotWithShape="1">
          <a:blip r:embed="rId2">
            <a:extLst>
              <a:ext uri="{28A0092B-C50C-407E-A947-70E740481C1C}">
                <a14:useLocalDpi xmlns:a14="http://schemas.microsoft.com/office/drawing/2010/main" val="0"/>
              </a:ext>
            </a:extLst>
          </a:blip>
          <a:srcRect t="13545"/>
          <a:stretch/>
        </p:blipFill>
        <p:spPr bwMode="auto">
          <a:xfrm>
            <a:off x="5280832" y="667656"/>
            <a:ext cx="6618560" cy="6190344"/>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p:cNvSpPr txBox="1">
            <a:spLocks/>
          </p:cNvSpPr>
          <p:nvPr/>
        </p:nvSpPr>
        <p:spPr>
          <a:xfrm>
            <a:off x="493776" y="2745308"/>
            <a:ext cx="4438736" cy="1293028"/>
          </a:xfrm>
          <a:prstGeom prst="rect">
            <a:avLst/>
          </a:prstGeom>
        </p:spPr>
        <p:txBody>
          <a:bodyPr>
            <a:normAutofit fontScale="90000" lnSpcReduction="200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s-ES" dirty="0" smtClean="0"/>
              <a:t>aplicaciones de </a:t>
            </a:r>
          </a:p>
          <a:p>
            <a:r>
              <a:rPr lang="es-ES" dirty="0" smtClean="0"/>
              <a:t>la Electricidad </a:t>
            </a:r>
            <a:br>
              <a:rPr lang="es-ES" dirty="0" smtClean="0"/>
            </a:br>
            <a:endParaRPr lang="es-ES" dirty="0"/>
          </a:p>
        </p:txBody>
      </p:sp>
    </p:spTree>
    <p:extLst>
      <p:ext uri="{BB962C8B-B14F-4D97-AF65-F5344CB8AC3E}">
        <p14:creationId xmlns:p14="http://schemas.microsoft.com/office/powerpoint/2010/main" val="2194989399"/>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95600" y="217290"/>
            <a:ext cx="8610600" cy="1293028"/>
          </a:xfrm>
        </p:spPr>
        <p:txBody>
          <a:bodyPr/>
          <a:lstStyle/>
          <a:p>
            <a:r>
              <a:rPr lang="es-ES" dirty="0" smtClean="0"/>
              <a:t>¿Qué es la electricidad?</a:t>
            </a:r>
            <a:endParaRPr lang="es-ES" dirty="0"/>
          </a:p>
        </p:txBody>
      </p:sp>
      <p:sp>
        <p:nvSpPr>
          <p:cNvPr id="3" name="Rectángulo 2"/>
          <p:cNvSpPr/>
          <p:nvPr/>
        </p:nvSpPr>
        <p:spPr>
          <a:xfrm>
            <a:off x="477078" y="1373647"/>
            <a:ext cx="11211339" cy="2862322"/>
          </a:xfrm>
          <a:prstGeom prst="rect">
            <a:avLst/>
          </a:prstGeom>
        </p:spPr>
        <p:txBody>
          <a:bodyPr wrap="square">
            <a:spAutoFit/>
          </a:bodyPr>
          <a:lstStyle/>
          <a:p>
            <a:pPr algn="just"/>
            <a:r>
              <a:rPr lang="es-ES" dirty="0" smtClean="0"/>
              <a:t>La </a:t>
            </a:r>
            <a:r>
              <a:rPr lang="es-ES" dirty="0"/>
              <a:t>electricidad es un movimiento de electrones. Si se consigue mover electrones a través de un conductor (cable) o receptor (por ejemplo un motor) se ha conseguido generar electricidad.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4098" name="Picture 2" descr="La Corriente Eléctrica - Tipos y Efectos - EspacioCiencia.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568" y="2141755"/>
            <a:ext cx="4593535" cy="182975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El Átomo - Modelo atomico de diversos tipos"/>
          <p:cNvPicPr>
            <a:picLocks noChangeAspect="1" noChangeArrowheads="1"/>
          </p:cNvPicPr>
          <p:nvPr/>
        </p:nvPicPr>
        <p:blipFill rotWithShape="1">
          <a:blip r:embed="rId3">
            <a:extLst>
              <a:ext uri="{28A0092B-C50C-407E-A947-70E740481C1C}">
                <a14:useLocalDpi xmlns:a14="http://schemas.microsoft.com/office/drawing/2010/main" val="0"/>
              </a:ext>
            </a:extLst>
          </a:blip>
          <a:srcRect b="32122"/>
          <a:stretch/>
        </p:blipFill>
        <p:spPr bwMode="auto">
          <a:xfrm>
            <a:off x="8522317" y="3506502"/>
            <a:ext cx="3166100" cy="3040071"/>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477078" y="4235969"/>
            <a:ext cx="7924404" cy="923330"/>
          </a:xfrm>
          <a:prstGeom prst="rect">
            <a:avLst/>
          </a:prstGeom>
        </p:spPr>
        <p:txBody>
          <a:bodyPr wrap="square">
            <a:spAutoFit/>
          </a:bodyPr>
          <a:lstStyle/>
          <a:p>
            <a:pPr algn="just"/>
            <a:r>
              <a:rPr lang="es-ES" dirty="0"/>
              <a:t>Para hablar de la electricidad es necesario conocer el átomo. Por lo tanto la materia o cualquier material está formado por partículas muy pequeñas (no se ven a simple vista) llamadas átomos.</a:t>
            </a:r>
            <a:endParaRPr lang="es-ES" dirty="0"/>
          </a:p>
        </p:txBody>
      </p:sp>
    </p:spTree>
    <p:extLst>
      <p:ext uri="{BB962C8B-B14F-4D97-AF65-F5344CB8AC3E}">
        <p14:creationId xmlns:p14="http://schemas.microsoft.com/office/powerpoint/2010/main" val="562461987"/>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68608" y="2951620"/>
            <a:ext cx="3755052" cy="2585323"/>
          </a:xfrm>
          <a:prstGeom prst="rect">
            <a:avLst/>
          </a:prstGeom>
        </p:spPr>
        <p:txBody>
          <a:bodyPr wrap="square">
            <a:spAutoFit/>
          </a:bodyPr>
          <a:lstStyle/>
          <a:p>
            <a:pPr algn="just"/>
            <a:r>
              <a:rPr lang="es-ES" dirty="0"/>
              <a:t>El átomo está formado por un núcleo en cuyo interior se encuentran otras partículas, aún más pequeñas, llamadas protones y neutrones. Los protones tienen carga eléctrica positiva y los neutrones solo tienen masa pero no tienen carga eléctrica.</a:t>
            </a:r>
          </a:p>
        </p:txBody>
      </p:sp>
      <p:pic>
        <p:nvPicPr>
          <p:cNvPr id="5122" name="Picture 2" descr="https://rinconeducativo.org/wp-content/uploads/2022/01/lamina_el-ato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3831" y="1410887"/>
            <a:ext cx="7728169" cy="5447113"/>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p:cNvSpPr>
            <a:spLocks noGrp="1"/>
          </p:cNvSpPr>
          <p:nvPr>
            <p:ph type="title"/>
          </p:nvPr>
        </p:nvSpPr>
        <p:spPr>
          <a:xfrm>
            <a:off x="2895600" y="217290"/>
            <a:ext cx="8610600" cy="1293028"/>
          </a:xfrm>
        </p:spPr>
        <p:txBody>
          <a:bodyPr/>
          <a:lstStyle/>
          <a:p>
            <a:r>
              <a:rPr lang="es-ES" dirty="0" smtClean="0"/>
              <a:t>¿Qué es el </a:t>
            </a:r>
            <a:r>
              <a:rPr lang="es-ES" dirty="0"/>
              <a:t>á</a:t>
            </a:r>
            <a:r>
              <a:rPr lang="es-ES" dirty="0" smtClean="0"/>
              <a:t>tomo?</a:t>
            </a:r>
            <a:endParaRPr lang="es-ES" dirty="0"/>
          </a:p>
        </p:txBody>
      </p:sp>
    </p:spTree>
    <p:extLst>
      <p:ext uri="{BB962C8B-B14F-4D97-AF65-F5344CB8AC3E}">
        <p14:creationId xmlns:p14="http://schemas.microsoft.com/office/powerpoint/2010/main" val="3561180771"/>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DATOS ADICIONALES: ÁTOMO</a:t>
            </a:r>
          </a:p>
        </p:txBody>
      </p:sp>
      <p:sp>
        <p:nvSpPr>
          <p:cNvPr id="3" name="Rectángulo 2"/>
          <p:cNvSpPr/>
          <p:nvPr/>
        </p:nvSpPr>
        <p:spPr>
          <a:xfrm>
            <a:off x="263071" y="2387267"/>
            <a:ext cx="6096000" cy="3693319"/>
          </a:xfrm>
          <a:prstGeom prst="rect">
            <a:avLst/>
          </a:prstGeom>
        </p:spPr>
        <p:txBody>
          <a:bodyPr>
            <a:spAutoFit/>
          </a:bodyPr>
          <a:lstStyle/>
          <a:p>
            <a:pPr algn="just"/>
            <a:r>
              <a:rPr lang="es-ES" dirty="0" smtClean="0"/>
              <a:t>ELECTRÓN</a:t>
            </a:r>
            <a:r>
              <a:rPr lang="es-ES" dirty="0"/>
              <a:t>: Debido a su velocidad orbital alrededor del núcleo transporta una cantidad considerable de energía. </a:t>
            </a:r>
            <a:endParaRPr lang="es-ES" dirty="0" smtClean="0"/>
          </a:p>
          <a:p>
            <a:pPr algn="just"/>
            <a:endParaRPr lang="es-ES" dirty="0" smtClean="0"/>
          </a:p>
          <a:p>
            <a:pPr algn="just"/>
            <a:r>
              <a:rPr lang="es-ES" dirty="0" smtClean="0"/>
              <a:t>EL </a:t>
            </a:r>
            <a:r>
              <a:rPr lang="es-ES" dirty="0"/>
              <a:t>PROTÓN: Con carga eléctrica positiva, opuesta a la del electrón pero en igual </a:t>
            </a:r>
            <a:r>
              <a:rPr lang="es-ES" dirty="0" smtClean="0"/>
              <a:t>magnitud</a:t>
            </a:r>
            <a:r>
              <a:rPr lang="es-ES" dirty="0"/>
              <a:t>. </a:t>
            </a:r>
            <a:endParaRPr lang="es-ES" dirty="0" smtClean="0"/>
          </a:p>
          <a:p>
            <a:pPr algn="just"/>
            <a:endParaRPr lang="es-ES" dirty="0"/>
          </a:p>
          <a:p>
            <a:pPr algn="just"/>
            <a:r>
              <a:rPr lang="es-ES" dirty="0" smtClean="0"/>
              <a:t>NÚMERO </a:t>
            </a:r>
            <a:r>
              <a:rPr lang="es-ES" dirty="0"/>
              <a:t>ATÓMICO: En un átomo el número de protones del núcleo es exactamente igual al número de electrones de la órbita. El número de protones en el núcleo nunca varía para un átomo en particular y a éste se le denomina número atómico.</a:t>
            </a:r>
          </a:p>
        </p:txBody>
      </p:sp>
      <p:pic>
        <p:nvPicPr>
          <p:cNvPr id="6146" name="Picture 2" descr="Fuerza Eléctrica y Cargas Eléctricas - ppt descarg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257" y="2045897"/>
            <a:ext cx="5834743" cy="4376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59344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94090" y="865973"/>
            <a:ext cx="8610600" cy="1293028"/>
          </a:xfrm>
        </p:spPr>
        <p:txBody>
          <a:bodyPr/>
          <a:lstStyle/>
          <a:p>
            <a:pPr algn="ctr"/>
            <a:r>
              <a:rPr lang="es-ES" dirty="0" smtClean="0"/>
              <a:t>Conductores y aislantes</a:t>
            </a:r>
            <a:endParaRPr lang="es-ES" dirty="0"/>
          </a:p>
        </p:txBody>
      </p:sp>
      <p:pic>
        <p:nvPicPr>
          <p:cNvPr id="7170" name="Picture 2" descr="Cuadros comparativos, diferencias y similitudes, entre Conductores y  Aislantes Eléctricos | Cuadro Comparati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4090" y="1993446"/>
            <a:ext cx="8817004" cy="4864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74496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ORIGEN DE LA ELECTRICIDAD</a:t>
            </a:r>
            <a:endParaRPr lang="es-ES" dirty="0"/>
          </a:p>
        </p:txBody>
      </p:sp>
      <p:sp>
        <p:nvSpPr>
          <p:cNvPr id="3" name="Rectángulo 2"/>
          <p:cNvSpPr/>
          <p:nvPr/>
        </p:nvSpPr>
        <p:spPr>
          <a:xfrm>
            <a:off x="6241142" y="2057401"/>
            <a:ext cx="5704115" cy="3139321"/>
          </a:xfrm>
          <a:prstGeom prst="rect">
            <a:avLst/>
          </a:prstGeom>
        </p:spPr>
        <p:txBody>
          <a:bodyPr wrap="square">
            <a:spAutoFit/>
          </a:bodyPr>
          <a:lstStyle/>
          <a:p>
            <a:pPr algn="just"/>
            <a:r>
              <a:rPr lang="es-ES" dirty="0" smtClean="0"/>
              <a:t>En </a:t>
            </a:r>
            <a:r>
              <a:rPr lang="es-ES" dirty="0"/>
              <a:t>G</a:t>
            </a:r>
            <a:r>
              <a:rPr lang="es-ES" dirty="0" smtClean="0"/>
              <a:t>recia en los 600 </a:t>
            </a:r>
            <a:r>
              <a:rPr lang="es-ES" dirty="0"/>
              <a:t>años </a:t>
            </a:r>
            <a:r>
              <a:rPr lang="es-ES" dirty="0" err="1"/>
              <a:t>a.C</a:t>
            </a:r>
            <a:r>
              <a:rPr lang="es-ES" dirty="0"/>
              <a:t> fue observado dicho fenómeno por un filósofo griego (</a:t>
            </a:r>
            <a:r>
              <a:rPr lang="es-ES" dirty="0" err="1"/>
              <a:t>Thales</a:t>
            </a:r>
            <a:r>
              <a:rPr lang="es-ES" dirty="0"/>
              <a:t> de Mileto) quién descubrió un misterioso poder de atracción y de repulsión cuando se frotaba un trozo de ámbar con una piel o una tela. </a:t>
            </a:r>
            <a:endParaRPr lang="es-ES" dirty="0" smtClean="0"/>
          </a:p>
          <a:p>
            <a:pPr algn="just"/>
            <a:endParaRPr lang="es-ES" dirty="0" smtClean="0"/>
          </a:p>
          <a:p>
            <a:pPr algn="just"/>
            <a:r>
              <a:rPr lang="es-ES" dirty="0" smtClean="0"/>
              <a:t>A </a:t>
            </a:r>
            <a:r>
              <a:rPr lang="es-ES" dirty="0"/>
              <a:t>esta sustancia resinosa (ámbar) se la denominaba “</a:t>
            </a:r>
            <a:r>
              <a:rPr lang="es-ES" dirty="0" err="1"/>
              <a:t>Elektron</a:t>
            </a:r>
            <a:r>
              <a:rPr lang="es-ES" dirty="0"/>
              <a:t>” en griego lo cual dio origen al nombre de la partícula atómica Electrón y de aquí se deriva el término Electricidad.</a:t>
            </a:r>
          </a:p>
        </p:txBody>
      </p:sp>
      <p:pic>
        <p:nvPicPr>
          <p:cNvPr id="8194" name="Picture 2" descr="T01.1 – Antecedentes Históricos « instalaciones electromecánic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9389" y="4279639"/>
            <a:ext cx="2651125" cy="253090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ales de Mile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09" y="1723572"/>
            <a:ext cx="4269922" cy="274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417499"/>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ELECTRICIDAD ESTÁTICA</a:t>
            </a:r>
            <a:endParaRPr lang="es-ES" dirty="0"/>
          </a:p>
        </p:txBody>
      </p:sp>
      <p:sp>
        <p:nvSpPr>
          <p:cNvPr id="3" name="Rectángulo 2"/>
          <p:cNvSpPr/>
          <p:nvPr/>
        </p:nvSpPr>
        <p:spPr>
          <a:xfrm>
            <a:off x="510945" y="2062470"/>
            <a:ext cx="6096000" cy="923330"/>
          </a:xfrm>
          <a:prstGeom prst="rect">
            <a:avLst/>
          </a:prstGeom>
        </p:spPr>
        <p:txBody>
          <a:bodyPr>
            <a:spAutoFit/>
          </a:bodyPr>
          <a:lstStyle/>
          <a:p>
            <a:pPr algn="just"/>
            <a:r>
              <a:rPr lang="es-ES" dirty="0">
                <a:solidFill>
                  <a:srgbClr val="191919"/>
                </a:solidFill>
                <a:latin typeface="Open Sans"/>
              </a:rPr>
              <a:t>La palabra "estático" significa falto de movimiento. Por lo tanto, la electricidad estática es una carga eléctrica sin movimiento. </a:t>
            </a:r>
            <a:endParaRPr lang="es-ES" dirty="0"/>
          </a:p>
        </p:txBody>
      </p:sp>
      <p:sp>
        <p:nvSpPr>
          <p:cNvPr id="4" name="Rectángulo 3"/>
          <p:cNvSpPr/>
          <p:nvPr/>
        </p:nvSpPr>
        <p:spPr>
          <a:xfrm>
            <a:off x="535368" y="3255745"/>
            <a:ext cx="4976042" cy="369332"/>
          </a:xfrm>
          <a:prstGeom prst="rect">
            <a:avLst/>
          </a:prstGeom>
        </p:spPr>
        <p:txBody>
          <a:bodyPr wrap="none">
            <a:spAutoFit/>
          </a:bodyPr>
          <a:lstStyle/>
          <a:p>
            <a:r>
              <a:rPr lang="es-ES" b="1" dirty="0">
                <a:latin typeface="+mj-lt"/>
              </a:rPr>
              <a:t>¿Cómo se genera la electricidad estática?</a:t>
            </a:r>
            <a:endParaRPr lang="es-ES" b="1" i="0" dirty="0">
              <a:effectLst/>
              <a:latin typeface="+mj-lt"/>
            </a:endParaRPr>
          </a:p>
        </p:txBody>
      </p:sp>
      <p:sp>
        <p:nvSpPr>
          <p:cNvPr id="5" name="Rectángulo 4"/>
          <p:cNvSpPr/>
          <p:nvPr/>
        </p:nvSpPr>
        <p:spPr>
          <a:xfrm>
            <a:off x="452888" y="3895022"/>
            <a:ext cx="6096000" cy="1477328"/>
          </a:xfrm>
          <a:prstGeom prst="rect">
            <a:avLst/>
          </a:prstGeom>
        </p:spPr>
        <p:txBody>
          <a:bodyPr>
            <a:spAutoFit/>
          </a:bodyPr>
          <a:lstStyle/>
          <a:p>
            <a:pPr algn="just"/>
            <a:r>
              <a:rPr lang="es-ES" dirty="0">
                <a:solidFill>
                  <a:srgbClr val="191919"/>
                </a:solidFill>
                <a:latin typeface="Open Sans"/>
              </a:rPr>
              <a:t>La electricidad estática es un fenómeno de las superficies que se genera cuando dos o más cuerpos entran en contacto y se separan de nuevo. Esta acción da lugar a una separación o transferencia de electrones negativos de un átomo a otro.</a:t>
            </a:r>
            <a:endParaRPr lang="es-ES" dirty="0"/>
          </a:p>
        </p:txBody>
      </p:sp>
      <p:pic>
        <p:nvPicPr>
          <p:cNvPr id="9218" name="Picture 2" descr="Statische lading door wrijving"/>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94172" y="2870643"/>
            <a:ext cx="2797931" cy="204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753705"/>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4789" t="21180" r="4598" b="14136"/>
          <a:stretch/>
        </p:blipFill>
        <p:spPr>
          <a:xfrm>
            <a:off x="1211942" y="1669143"/>
            <a:ext cx="9187543" cy="4731657"/>
          </a:xfrm>
          <a:prstGeom prst="rect">
            <a:avLst/>
          </a:prstGeom>
        </p:spPr>
      </p:pic>
      <p:sp>
        <p:nvSpPr>
          <p:cNvPr id="3" name="Título 1"/>
          <p:cNvSpPr txBox="1">
            <a:spLocks/>
          </p:cNvSpPr>
          <p:nvPr/>
        </p:nvSpPr>
        <p:spPr>
          <a:xfrm>
            <a:off x="2895600" y="764373"/>
            <a:ext cx="8610600" cy="1293028"/>
          </a:xfrm>
          <a:prstGeom prst="rect">
            <a:avLst/>
          </a:prstGeom>
        </p:spPr>
        <p:txBody>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s-ES" dirty="0" smtClean="0"/>
              <a:t>Ejemplo de carga ESTÁTICA</a:t>
            </a:r>
            <a:endParaRPr lang="es-ES" dirty="0"/>
          </a:p>
        </p:txBody>
      </p:sp>
    </p:spTree>
    <p:extLst>
      <p:ext uri="{BB962C8B-B14F-4D97-AF65-F5344CB8AC3E}">
        <p14:creationId xmlns:p14="http://schemas.microsoft.com/office/powerpoint/2010/main" val="3145694417"/>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¿Cuáles son las formas de electrificar un cuerpo?</a:t>
            </a:r>
            <a:endParaRPr lang="es-ES" dirty="0"/>
          </a:p>
        </p:txBody>
      </p:sp>
      <p:sp>
        <p:nvSpPr>
          <p:cNvPr id="4" name="Rectángulo 3"/>
          <p:cNvSpPr/>
          <p:nvPr/>
        </p:nvSpPr>
        <p:spPr>
          <a:xfrm>
            <a:off x="493484" y="2057401"/>
            <a:ext cx="10842173" cy="1200329"/>
          </a:xfrm>
          <a:prstGeom prst="rect">
            <a:avLst/>
          </a:prstGeom>
        </p:spPr>
        <p:txBody>
          <a:bodyPr wrap="square">
            <a:spAutoFit/>
          </a:bodyPr>
          <a:lstStyle/>
          <a:p>
            <a:pPr algn="just"/>
            <a:r>
              <a:rPr lang="es-ES" dirty="0">
                <a:solidFill>
                  <a:srgbClr val="333333"/>
                </a:solidFill>
              </a:rPr>
              <a:t>Existen tres formas básicas de modificar la carga neta de un cuerpo: </a:t>
            </a:r>
            <a:r>
              <a:rPr lang="es-ES" b="1" dirty="0">
                <a:solidFill>
                  <a:srgbClr val="333333"/>
                </a:solidFill>
              </a:rPr>
              <a:t>electrización por frotamiento, contacto e inducción</a:t>
            </a:r>
            <a:r>
              <a:rPr lang="es-ES" dirty="0">
                <a:solidFill>
                  <a:srgbClr val="333333"/>
                </a:solidFill>
              </a:rPr>
              <a:t>. En todos estos mecanismos siempre está presente el </a:t>
            </a:r>
            <a:r>
              <a:rPr lang="es-ES" i="1" dirty="0">
                <a:solidFill>
                  <a:srgbClr val="333333"/>
                </a:solidFill>
              </a:rPr>
              <a:t>principio de conservación de la carga</a:t>
            </a:r>
            <a:r>
              <a:rPr lang="es-ES" dirty="0">
                <a:solidFill>
                  <a:srgbClr val="333333"/>
                </a:solidFill>
              </a:rPr>
              <a:t>, que nos dice que la carga eléctrica no se crea ni se destruye, solamente se transfiere de un cuerpo a otro.</a:t>
            </a:r>
            <a:endParaRPr lang="es-ES" dirty="0"/>
          </a:p>
        </p:txBody>
      </p:sp>
      <p:pic>
        <p:nvPicPr>
          <p:cNvPr id="10242" name="Picture 2" descr="FUERZA ELÉCTRICA: Formas de Electriza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7860" y="3248024"/>
            <a:ext cx="6505575" cy="3609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654184"/>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lectrización de los cuerpos [La electricidad y su naturaleza.  Electrostát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66616"/>
            <a:ext cx="6831692" cy="6491384"/>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485431" y="3242976"/>
            <a:ext cx="4442242" cy="369332"/>
          </a:xfrm>
          <a:prstGeom prst="rect">
            <a:avLst/>
          </a:prstGeom>
          <a:solidFill>
            <a:schemeClr val="accent2"/>
          </a:solidFill>
          <a:ln w="28575">
            <a:solidFill>
              <a:srgbClr val="FF0000"/>
            </a:solidFill>
          </a:ln>
        </p:spPr>
        <p:txBody>
          <a:bodyPr wrap="none">
            <a:spAutoFit/>
          </a:bodyPr>
          <a:lstStyle/>
          <a:p>
            <a:r>
              <a:rPr lang="es-ES" b="1" dirty="0" smtClean="0"/>
              <a:t>FORMAS DE ELECTRIFICAR UN CUERPO</a:t>
            </a:r>
            <a:endParaRPr lang="es-ES" b="1" dirty="0"/>
          </a:p>
        </p:txBody>
      </p:sp>
    </p:spTree>
    <p:extLst>
      <p:ext uri="{BB962C8B-B14F-4D97-AF65-F5344CB8AC3E}">
        <p14:creationId xmlns:p14="http://schemas.microsoft.com/office/powerpoint/2010/main" val="1940340386"/>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¿Qué es corriente eléctrica?</a:t>
            </a:r>
            <a:endParaRPr lang="es-ES" dirty="0"/>
          </a:p>
        </p:txBody>
      </p:sp>
      <p:sp>
        <p:nvSpPr>
          <p:cNvPr id="3" name="Rectángulo 2"/>
          <p:cNvSpPr/>
          <p:nvPr/>
        </p:nvSpPr>
        <p:spPr>
          <a:xfrm>
            <a:off x="508000" y="2057401"/>
            <a:ext cx="4397829" cy="1200329"/>
          </a:xfrm>
          <a:prstGeom prst="rect">
            <a:avLst/>
          </a:prstGeom>
        </p:spPr>
        <p:txBody>
          <a:bodyPr wrap="square">
            <a:spAutoFit/>
          </a:bodyPr>
          <a:lstStyle/>
          <a:p>
            <a:pPr algn="just"/>
            <a:r>
              <a:rPr lang="es-ES" dirty="0">
                <a:solidFill>
                  <a:srgbClr val="212529"/>
                </a:solidFill>
              </a:rPr>
              <a:t>L</a:t>
            </a:r>
            <a:r>
              <a:rPr lang="es-ES" dirty="0"/>
              <a:t>a </a:t>
            </a:r>
            <a:r>
              <a:rPr lang="es-ES" b="1" dirty="0"/>
              <a:t>corriente eléctrica</a:t>
            </a:r>
            <a:r>
              <a:rPr lang="es-ES" dirty="0"/>
              <a:t> es el flujo de electrones entre dos puntos de un conductor que se encuentran a </a:t>
            </a:r>
            <a:r>
              <a:rPr lang="es-ES" b="1" dirty="0"/>
              <a:t>distinto potencial eléctrico</a:t>
            </a:r>
            <a:r>
              <a:rPr lang="es-ES" dirty="0">
                <a:solidFill>
                  <a:srgbClr val="212529"/>
                </a:solidFill>
              </a:rPr>
              <a:t>.</a:t>
            </a:r>
            <a:endParaRPr lang="es-ES" dirty="0"/>
          </a:p>
        </p:txBody>
      </p:sp>
      <p:sp>
        <p:nvSpPr>
          <p:cNvPr id="4" name="Rectángulo 3"/>
          <p:cNvSpPr/>
          <p:nvPr/>
        </p:nvSpPr>
        <p:spPr>
          <a:xfrm>
            <a:off x="508000" y="3350429"/>
            <a:ext cx="3181320" cy="369332"/>
          </a:xfrm>
          <a:prstGeom prst="rect">
            <a:avLst/>
          </a:prstGeom>
        </p:spPr>
        <p:txBody>
          <a:bodyPr wrap="none">
            <a:spAutoFit/>
          </a:bodyPr>
          <a:lstStyle/>
          <a:p>
            <a:r>
              <a:rPr lang="es-ES" b="1" dirty="0">
                <a:solidFill>
                  <a:srgbClr val="212529"/>
                </a:solidFill>
                <a:latin typeface="Open Sans"/>
              </a:rPr>
              <a:t>Tipos de corriente eléctrica</a:t>
            </a:r>
            <a:endParaRPr lang="es-ES" b="1" i="0" dirty="0">
              <a:solidFill>
                <a:srgbClr val="212529"/>
              </a:solidFill>
              <a:effectLst/>
              <a:latin typeface="Open Sans"/>
            </a:endParaRPr>
          </a:p>
        </p:txBody>
      </p:sp>
      <p:sp>
        <p:nvSpPr>
          <p:cNvPr id="5" name="Rectángulo 4"/>
          <p:cNvSpPr/>
          <p:nvPr/>
        </p:nvSpPr>
        <p:spPr>
          <a:xfrm>
            <a:off x="508000" y="3766293"/>
            <a:ext cx="11582400" cy="646331"/>
          </a:xfrm>
          <a:prstGeom prst="rect">
            <a:avLst/>
          </a:prstGeom>
        </p:spPr>
        <p:txBody>
          <a:bodyPr wrap="square">
            <a:spAutoFit/>
          </a:bodyPr>
          <a:lstStyle/>
          <a:p>
            <a:r>
              <a:rPr lang="es-ES" dirty="0">
                <a:solidFill>
                  <a:srgbClr val="212529"/>
                </a:solidFill>
                <a:latin typeface="Open Sans"/>
              </a:rPr>
              <a:t>Dependiendo de la temporalidad del sentido de la corriente eléctrica podemos distinguir dos tipos</a:t>
            </a:r>
            <a:r>
              <a:rPr lang="es-ES" dirty="0" smtClean="0">
                <a:solidFill>
                  <a:srgbClr val="212529"/>
                </a:solidFill>
                <a:latin typeface="Open Sans"/>
              </a:rPr>
              <a:t>:</a:t>
            </a:r>
          </a:p>
          <a:p>
            <a:endParaRPr lang="es-ES" dirty="0">
              <a:solidFill>
                <a:srgbClr val="212529"/>
              </a:solidFill>
              <a:latin typeface="Open Sans"/>
            </a:endParaRPr>
          </a:p>
        </p:txBody>
      </p:sp>
      <p:pic>
        <p:nvPicPr>
          <p:cNvPr id="13316" name="Picture 4" descr="Qué es una corriente eléctrica y cuántos tipos existen | Blog Pepeener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7427" y="4149588"/>
            <a:ext cx="6472011" cy="2700987"/>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La Corriente Eléctrica, Definición, Tipos y Como se Produ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829" y="2057401"/>
            <a:ext cx="6667500"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462723"/>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787518" y="2967335"/>
            <a:ext cx="4616970" cy="923330"/>
          </a:xfrm>
          <a:prstGeom prst="rect">
            <a:avLst/>
          </a:prstGeom>
          <a:noFill/>
        </p:spPr>
        <p:txBody>
          <a:bodyPr wrap="none" lIns="91440" tIns="45720" rIns="91440" bIns="45720">
            <a:spAutoFit/>
          </a:bodyPr>
          <a:lstStyle/>
          <a:p>
            <a:pPr algn="ctr"/>
            <a:r>
              <a:rPr lang="es-ES" sz="5400" b="1" dirty="0" smtClean="0">
                <a:ln w="22225">
                  <a:solidFill>
                    <a:schemeClr val="accent2"/>
                  </a:solidFill>
                  <a:prstDash val="solid"/>
                </a:ln>
                <a:solidFill>
                  <a:schemeClr val="accent2">
                    <a:lumMod val="40000"/>
                    <a:lumOff val="60000"/>
                  </a:schemeClr>
                </a:solidFill>
              </a:rPr>
              <a:t>Continuara…</a:t>
            </a:r>
            <a:endParaRPr lang="es-E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48141745"/>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uchas gracias hi-res stock photography and images - Alamy"/>
          <p:cNvPicPr>
            <a:picLocks noChangeAspect="1" noChangeArrowheads="1"/>
          </p:cNvPicPr>
          <p:nvPr/>
        </p:nvPicPr>
        <p:blipFill rotWithShape="1">
          <a:blip r:embed="rId2">
            <a:extLst>
              <a:ext uri="{28A0092B-C50C-407E-A947-70E740481C1C}">
                <a14:useLocalDpi xmlns:a14="http://schemas.microsoft.com/office/drawing/2010/main" val="0"/>
              </a:ext>
            </a:extLst>
          </a:blip>
          <a:srcRect b="22594"/>
          <a:stretch/>
        </p:blipFill>
        <p:spPr bwMode="auto">
          <a:xfrm>
            <a:off x="249382" y="1961428"/>
            <a:ext cx="11499273" cy="2964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74382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Estela de condensación">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TM04033937[[fn=Estela de condensación]]</Template>
  <TotalTime>153</TotalTime>
  <Words>681</Words>
  <Application>Microsoft Office PowerPoint</Application>
  <PresentationFormat>Panorámica</PresentationFormat>
  <Paragraphs>69</Paragraphs>
  <Slides>19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vt:i4>
      </vt:variant>
    </vt:vector>
  </HeadingPairs>
  <TitlesOfParts>
    <vt:vector size="25" baseType="lpstr">
      <vt:lpstr>Arial</vt:lpstr>
      <vt:lpstr>Century Gothic</vt:lpstr>
      <vt:lpstr>Open Sans</vt:lpstr>
      <vt:lpstr>Wingdings</vt:lpstr>
      <vt:lpstr>YACgEcnJpjs 0</vt:lpstr>
      <vt:lpstr>Estela de condensación</vt:lpstr>
      <vt:lpstr>Electricidad Básica  MÓDULO I – parte a</vt:lpstr>
      <vt:lpstr>Contenido</vt:lpstr>
      <vt:lpstr>Introducción a la electricidad</vt:lpstr>
      <vt:lpstr>¿Qué es la energía?</vt:lpstr>
      <vt:lpstr>Presentación de PowerPoint</vt:lpstr>
      <vt:lpstr>Importancia de la Electricidad  </vt:lpstr>
      <vt:lpstr>Presentación de PowerPoint</vt:lpstr>
      <vt:lpstr>¿Qué es la electricidad?</vt:lpstr>
      <vt:lpstr>¿Qué es el átomo?</vt:lpstr>
      <vt:lpstr>DATOS ADICIONALES: ÁTOMO</vt:lpstr>
      <vt:lpstr>Conductores y aislantes</vt:lpstr>
      <vt:lpstr>ORIGEN DE LA ELECTRICIDAD</vt:lpstr>
      <vt:lpstr>ELECTRICIDAD ESTÁTICA</vt:lpstr>
      <vt:lpstr>Presentación de PowerPoint</vt:lpstr>
      <vt:lpstr>¿Cuáles son las formas de electrificar un cuerpo?</vt:lpstr>
      <vt:lpstr>Presentación de PowerPoint</vt:lpstr>
      <vt:lpstr>¿Qué es corriente eléctrica?</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Electricidad Básica</dc:title>
  <dc:creator>user</dc:creator>
  <cp:lastModifiedBy>user</cp:lastModifiedBy>
  <cp:revision>14</cp:revision>
  <dcterms:created xsi:type="dcterms:W3CDTF">2022-09-20T18:37:24Z</dcterms:created>
  <dcterms:modified xsi:type="dcterms:W3CDTF">2022-09-25T17:01:06Z</dcterms:modified>
</cp:coreProperties>
</file>